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6" r:id="rId2"/>
    <p:sldId id="331" r:id="rId3"/>
    <p:sldId id="321" r:id="rId4"/>
    <p:sldId id="320" r:id="rId5"/>
    <p:sldId id="332" r:id="rId6"/>
    <p:sldId id="318" r:id="rId7"/>
    <p:sldId id="324" r:id="rId8"/>
    <p:sldId id="315" r:id="rId9"/>
    <p:sldId id="328" r:id="rId10"/>
    <p:sldId id="330" r:id="rId11"/>
    <p:sldId id="327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6" autoAdjust="0"/>
    <p:restoredTop sz="94607" autoAdjust="0"/>
  </p:normalViewPr>
  <p:slideViewPr>
    <p:cSldViewPr snapToGrid="0">
      <p:cViewPr varScale="1">
        <p:scale>
          <a:sx n="63" d="100"/>
          <a:sy n="63" d="100"/>
        </p:scale>
        <p:origin x="908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01218-55B3-4846-B78A-1415DB7162AC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C344F-7C76-9645-BD47-7039E543A3E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350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C344F-7C76-9645-BD47-7039E543A3EF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24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C344F-7C76-9645-BD47-7039E543A3EF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145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019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173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43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65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292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50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835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65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81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232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E1753-CFF0-43DD-8AD5-430A48AF2162}" type="datetimeFigureOut">
              <a:rPr lang="hu-HU" smtClean="0"/>
              <a:pPr/>
              <a:t>2021.08.05.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61D67-4CE0-4E71-8D3A-26045215D69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878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1" name="Picture 3" descr="H:\Atika Meló\PPT\háttér_pi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5691116"/>
          </a:xfrm>
          <a:prstGeom prst="rect">
            <a:avLst/>
          </a:prstGeom>
          <a:noFill/>
        </p:spPr>
      </p:pic>
      <p:pic>
        <p:nvPicPr>
          <p:cNvPr id="7172" name="Picture 4" descr="H:\Atika Meló\PPT\logo_feh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7355" y="669795"/>
            <a:ext cx="5037289" cy="4731680"/>
          </a:xfrm>
          <a:prstGeom prst="rect">
            <a:avLst/>
          </a:prstGeom>
          <a:noFill/>
        </p:spPr>
      </p:pic>
      <p:pic>
        <p:nvPicPr>
          <p:cNvPr id="10242" name="Picture 2" descr="H:\Atika Meló\PPT\EU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2831" y="5815820"/>
            <a:ext cx="7083187" cy="902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01752" y="155448"/>
            <a:ext cx="1156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err="1" smtClean="0"/>
              <a:t>Your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value</a:t>
            </a:r>
            <a:r>
              <a:rPr lang="hu-HU" sz="2400" b="1" i="1" dirty="0" smtClean="0"/>
              <a:t> is </a:t>
            </a:r>
            <a:r>
              <a:rPr lang="hu-HU" sz="2400" b="1" i="1" dirty="0" err="1" smtClean="0"/>
              <a:t>in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the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young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women</a:t>
            </a:r>
            <a:r>
              <a:rPr lang="hu-HU" sz="2400" b="1" i="1" dirty="0" smtClean="0"/>
              <a:t>,</a:t>
            </a:r>
          </a:p>
          <a:p>
            <a:pPr algn="ctr"/>
            <a:r>
              <a:rPr lang="hu-HU" sz="2400" b="1" i="1" dirty="0" smtClean="0"/>
              <a:t> </a:t>
            </a:r>
            <a:r>
              <a:rPr lang="hu-HU" sz="2400" b="1" i="1" dirty="0" err="1" smtClean="0"/>
              <a:t>who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believe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in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what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you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do</a:t>
            </a:r>
            <a:r>
              <a:rPr lang="hu-HU" sz="2400" b="1" i="1" dirty="0" smtClean="0"/>
              <a:t> and </a:t>
            </a:r>
            <a:r>
              <a:rPr lang="hu-HU" sz="2400" b="1" i="1" dirty="0" err="1" smtClean="0"/>
              <a:t>work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hard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for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achiving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their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goals</a:t>
            </a:r>
            <a:r>
              <a:rPr lang="hu-HU" sz="2400" b="1" i="1" dirty="0" smtClean="0"/>
              <a:t> </a:t>
            </a:r>
            <a:endParaRPr lang="hu-HU" sz="2400" b="1" i="1" dirty="0"/>
          </a:p>
        </p:txBody>
      </p:sp>
      <p:pic>
        <p:nvPicPr>
          <p:cNvPr id="2" name="1_ErsteBank_Q1_85s_Online_ENG_UT (spot 1_Icehocke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1" name="Picture 3" descr="H:\Atika Meló\PPT\háttér_pi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5691116"/>
          </a:xfrm>
          <a:prstGeom prst="rect">
            <a:avLst/>
          </a:prstGeom>
          <a:noFill/>
        </p:spPr>
      </p:pic>
      <p:pic>
        <p:nvPicPr>
          <p:cNvPr id="10242" name="Picture 2" descr="H:\Atika Meló\PPT\EU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1887" y="5815820"/>
            <a:ext cx="7083187" cy="902317"/>
          </a:xfrm>
          <a:prstGeom prst="rect">
            <a:avLst/>
          </a:prstGeom>
          <a:noFill/>
        </p:spPr>
      </p:pic>
      <p:sp>
        <p:nvSpPr>
          <p:cNvPr id="6" name="Google Shape;769;p46"/>
          <p:cNvSpPr txBox="1">
            <a:spLocks noGrp="1"/>
          </p:cNvSpPr>
          <p:nvPr>
            <p:ph type="ctrTitle"/>
          </p:nvPr>
        </p:nvSpPr>
        <p:spPr>
          <a:xfrm>
            <a:off x="1596785" y="2044223"/>
            <a:ext cx="898478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THANK YOU!</a:t>
            </a:r>
            <a:endParaRPr sz="72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1266" name="Picture 2" descr="H:\Atika Meló\PPT\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4501" y="5169849"/>
            <a:ext cx="1519995" cy="1427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1" name="Picture 3" descr="H:\Atika Meló\PPT\háttér_pi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7"/>
            <a:ext cx="12192000" cy="5691116"/>
          </a:xfrm>
          <a:prstGeom prst="rect">
            <a:avLst/>
          </a:prstGeom>
          <a:noFill/>
        </p:spPr>
      </p:pic>
      <p:pic>
        <p:nvPicPr>
          <p:cNvPr id="10242" name="Picture 2" descr="H:\Atika Meló\PPT\EU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2831" y="5815820"/>
            <a:ext cx="7083187" cy="902317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915082" y="1944165"/>
            <a:ext cx="91520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HOW TO WIN THE HEARTS AND MINDS OF SPONSORS</a:t>
            </a:r>
          </a:p>
          <a:p>
            <a:endParaRPr lang="hu-HU" sz="32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PRESENTATION BY </a:t>
            </a:r>
          </a:p>
          <a:p>
            <a:r>
              <a:rPr lang="hu-HU" sz="2400" b="1" dirty="0" smtClean="0">
                <a:solidFill>
                  <a:schemeClr val="bg1"/>
                </a:solidFill>
              </a:rPr>
              <a:t>ANDREA SZABÓ</a:t>
            </a:r>
            <a:br>
              <a:rPr lang="hu-HU" sz="2400" b="1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MARKETING AND PR DIRECTOR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ERSTE BANK HUNGARY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9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Atika Meló\PPT\20180423photo-laszlo-mudra--hiih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4655" y="662106"/>
            <a:ext cx="12712210" cy="7150618"/>
          </a:xfrm>
          <a:prstGeom prst="rect">
            <a:avLst/>
          </a:prstGeom>
          <a:noFill/>
        </p:spPr>
      </p:pic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60375" y="1256955"/>
            <a:ext cx="700089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What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are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sponsors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looking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sz="2000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for</a:t>
            </a:r>
            <a:r>
              <a:rPr lang="hu-HU" sz="20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?</a:t>
            </a:r>
            <a:endParaRPr lang="en-JM" sz="2000" b="1" dirty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07975" y="2124456"/>
            <a:ext cx="5193791" cy="4434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objectives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 a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sponsorship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create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reinforce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perceptions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key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brand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image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associations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enhance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corporate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image</a:t>
            </a:r>
            <a:endParaRPr lang="hu-HU" sz="1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express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commitment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community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social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issues</a:t>
            </a:r>
            <a:endParaRPr lang="hu-HU" sz="1400" baseline="30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increase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salience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company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product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name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identify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with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particular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target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market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lifestyle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create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experiences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evoke</a:t>
            </a:r>
            <a:r>
              <a:rPr lang="hu-H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feelings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more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effective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communication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:\Atika Meló\PPT\IMG_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1869" y="1655798"/>
            <a:ext cx="7111046" cy="4740697"/>
          </a:xfrm>
          <a:prstGeom prst="rect">
            <a:avLst/>
          </a:prstGeom>
          <a:noFill/>
        </p:spPr>
      </p:pic>
      <p:pic>
        <p:nvPicPr>
          <p:cNvPr id="1026" name="Picture 2" descr="H:\Atika Meló\PPT\Felső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12191999" cy="638355"/>
          </a:xfrm>
          <a:prstGeom prst="rect">
            <a:avLst/>
          </a:prstGeom>
          <a:noFill/>
        </p:spPr>
      </p:pic>
      <p:pic>
        <p:nvPicPr>
          <p:cNvPr id="6147" name="Picture 3" descr="H:\Atika Meló\PPT\logo_feher_lo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386" y="23751"/>
            <a:ext cx="2217323" cy="593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tika Meló\PPT\Felső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1999" cy="638355"/>
          </a:xfrm>
          <a:prstGeom prst="rect">
            <a:avLst/>
          </a:prstGeom>
          <a:noFill/>
        </p:spPr>
      </p:pic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04278" y="698414"/>
            <a:ext cx="457200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It</a:t>
            </a: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is 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not</a:t>
            </a: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a 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favour</a:t>
            </a: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from</a:t>
            </a: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</a:t>
            </a: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friend</a:t>
            </a:r>
            <a:endParaRPr kumimoji="0" lang="en-JM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447153" y="1000385"/>
            <a:ext cx="3571900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Sponsorship is not an occasional agreement. It is an </a:t>
            </a:r>
            <a:r>
              <a:rPr lang="en-US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integrated part of the sponsor’s long term marketing strategy.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Moreover it is continuously collaborating with the marketing strategy and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corporate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image. </a:t>
            </a:r>
            <a:endParaRPr lang="en-GB" sz="120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Open Sans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04278" y="2178515"/>
            <a:ext cx="457200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Paying attention to the own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values</a:t>
            </a:r>
            <a:endParaRPr lang="en-JM" b="1" dirty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47153" y="2529341"/>
            <a:ext cx="3735958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The sponsorship activity is always strict to the </a:t>
            </a:r>
            <a:r>
              <a:rPr lang="en-US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values and image of the company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. The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sponsor</a:t>
            </a:r>
            <a:r>
              <a:rPr lang="hu-HU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ed</a:t>
            </a:r>
            <a:r>
              <a:rPr lang="hu-H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team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is always chosen carefully, because the team makes the brand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alive</a:t>
            </a:r>
            <a:r>
              <a:rPr lang="hu-H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Open Sans" pitchFamily="34" charset="0"/>
              </a:rPr>
              <a:t>.</a:t>
            </a:r>
            <a:endParaRPr lang="en-GB" sz="1200" baseline="30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Open Sans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04278" y="3460704"/>
            <a:ext cx="457200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It is more than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advertising</a:t>
            </a:r>
            <a:endParaRPr lang="en-JM" b="1" dirty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447153" y="3762675"/>
            <a:ext cx="3946271" cy="1082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Sponsoration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a sophisticated marketing opportunity </a:t>
            </a:r>
            <a:r>
              <a:rPr lang="en-US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reach the target segment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to generate brand loyalty and attract new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potentional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customers. Due to the unique environment that sponsorship activity creates, the message transfer to the customers is really effective and special. </a:t>
            </a:r>
            <a:endParaRPr lang="hu-HU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04278" y="5251649"/>
            <a:ext cx="499440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There is always a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spons</a:t>
            </a:r>
            <a:r>
              <a:rPr lang="hu-HU" b="1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orship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strategy with the proper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information</a:t>
            </a:r>
            <a:endParaRPr lang="en-JM" b="1" dirty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447153" y="5680277"/>
            <a:ext cx="4092575" cy="1284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can always find a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sponsoration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strategy that contains the fundamentals: which area does the sponsor support (sport, education, culture, healthcare), the way of supporting (only one person, team, institution), and how do they take social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responsibilites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GB" sz="1200" baseline="30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Open Sans" pitchFamily="34" charset="0"/>
            </a:endParaRPr>
          </a:p>
        </p:txBody>
      </p:sp>
      <p:pic>
        <p:nvPicPr>
          <p:cNvPr id="17" name="Kép 16" descr="A képen személy, épület, kültéri, nő látható&#10;&#10;Automatikusan generált leírás">
            <a:extLst>
              <a:ext uri="{FF2B5EF4-FFF2-40B4-BE49-F238E27FC236}">
                <a16:creationId xmlns="" xmlns:a16="http://schemas.microsoft.com/office/drawing/2014/main" id="{796150F9-CF73-4D69-9683-487FC3781A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35227"/>
            <a:ext cx="7180729" cy="4787152"/>
          </a:xfrm>
          <a:prstGeom prst="rect">
            <a:avLst/>
          </a:prstGeom>
        </p:spPr>
      </p:pic>
      <p:pic>
        <p:nvPicPr>
          <p:cNvPr id="21" name="Picture 3" descr="H:\Atika Meló\PPT\logo_feher_lo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386" y="23751"/>
            <a:ext cx="2217323" cy="593766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55575" y="734044"/>
            <a:ext cx="616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err="1" smtClean="0"/>
              <a:t>Sponsorship</a:t>
            </a:r>
            <a:r>
              <a:rPr lang="hu-HU" b="1" i="1" dirty="0" smtClean="0"/>
              <a:t> relations </a:t>
            </a:r>
            <a:r>
              <a:rPr lang="hu-HU" b="1" i="1" dirty="0" err="1" smtClean="0"/>
              <a:t>are</a:t>
            </a:r>
            <a:r>
              <a:rPr lang="hu-HU" b="1" i="1" dirty="0" smtClean="0"/>
              <a:t> </a:t>
            </a:r>
            <a:r>
              <a:rPr lang="hu-HU" b="1" i="1" dirty="0" err="1" smtClean="0"/>
              <a:t>similar</a:t>
            </a:r>
            <a:r>
              <a:rPr lang="hu-HU" b="1" i="1" dirty="0" smtClean="0"/>
              <a:t> </a:t>
            </a:r>
            <a:r>
              <a:rPr lang="hu-HU" b="1" i="1" dirty="0" err="1" smtClean="0"/>
              <a:t>to</a:t>
            </a:r>
            <a:r>
              <a:rPr lang="hu-HU" b="1" i="1" dirty="0" smtClean="0"/>
              <a:t> </a:t>
            </a:r>
            <a:r>
              <a:rPr lang="hu-HU" b="1" i="1" dirty="0" err="1" smtClean="0"/>
              <a:t>personal</a:t>
            </a:r>
            <a:r>
              <a:rPr lang="hu-HU" b="1" i="1" dirty="0" smtClean="0"/>
              <a:t> </a:t>
            </a:r>
            <a:r>
              <a:rPr lang="hu-HU" b="1" i="1" dirty="0" err="1" smtClean="0"/>
              <a:t>relationships</a:t>
            </a:r>
            <a:r>
              <a:rPr lang="hu-HU" b="1" i="1" dirty="0" smtClean="0"/>
              <a:t>: </a:t>
            </a:r>
            <a:r>
              <a:rPr lang="hu-HU" b="1" i="1" dirty="0" err="1" smtClean="0"/>
              <a:t>you</a:t>
            </a:r>
            <a:r>
              <a:rPr lang="hu-HU" b="1" i="1" dirty="0" smtClean="0"/>
              <a:t> </a:t>
            </a:r>
            <a:r>
              <a:rPr lang="hu-HU" b="1" i="1" dirty="0" err="1" smtClean="0"/>
              <a:t>have</a:t>
            </a:r>
            <a:r>
              <a:rPr lang="hu-HU" b="1" i="1" dirty="0" smtClean="0"/>
              <a:t> </a:t>
            </a:r>
            <a:r>
              <a:rPr lang="hu-HU" b="1" i="1" dirty="0" err="1" smtClean="0"/>
              <a:t>to</a:t>
            </a:r>
            <a:r>
              <a:rPr lang="hu-HU" b="1" i="1" dirty="0" smtClean="0"/>
              <a:t> </a:t>
            </a:r>
            <a:r>
              <a:rPr lang="hu-HU" b="1" i="1" dirty="0" err="1" smtClean="0"/>
              <a:t>put</a:t>
            </a:r>
            <a:r>
              <a:rPr lang="hu-HU" b="1" i="1" dirty="0" smtClean="0"/>
              <a:t> </a:t>
            </a:r>
            <a:r>
              <a:rPr lang="hu-HU" b="1" i="1" dirty="0" err="1" smtClean="0"/>
              <a:t>the</a:t>
            </a:r>
            <a:r>
              <a:rPr lang="hu-HU" b="1" i="1" dirty="0" smtClean="0"/>
              <a:t> </a:t>
            </a:r>
            <a:r>
              <a:rPr lang="hu-HU" b="1" i="1" dirty="0" err="1" smtClean="0"/>
              <a:t>effort</a:t>
            </a:r>
            <a:r>
              <a:rPr lang="hu-HU" b="1" i="1" dirty="0" smtClean="0"/>
              <a:t> </a:t>
            </a:r>
            <a:r>
              <a:rPr lang="hu-HU" b="1" i="1" dirty="0" err="1" smtClean="0"/>
              <a:t>into</a:t>
            </a:r>
            <a:r>
              <a:rPr lang="hu-HU" b="1" i="1" dirty="0" smtClean="0"/>
              <a:t> </a:t>
            </a:r>
            <a:r>
              <a:rPr lang="hu-HU" b="1" i="1" dirty="0" err="1" smtClean="0"/>
              <a:t>it</a:t>
            </a:r>
            <a:r>
              <a:rPr lang="hu-HU" b="1" i="1" dirty="0" smtClean="0"/>
              <a:t> </a:t>
            </a:r>
            <a:r>
              <a:rPr lang="hu-HU" b="1" i="1" dirty="0" err="1" smtClean="0"/>
              <a:t>to</a:t>
            </a:r>
            <a:r>
              <a:rPr lang="hu-HU" b="1" i="1" dirty="0" smtClean="0"/>
              <a:t> </a:t>
            </a:r>
            <a:r>
              <a:rPr lang="hu-HU" b="1" i="1" dirty="0" err="1" smtClean="0"/>
              <a:t>make</a:t>
            </a:r>
            <a:r>
              <a:rPr lang="hu-HU" b="1" i="1" dirty="0" smtClean="0"/>
              <a:t> </a:t>
            </a:r>
            <a:r>
              <a:rPr lang="hu-HU" b="1" i="1" dirty="0" err="1" smtClean="0"/>
              <a:t>it</a:t>
            </a:r>
            <a:r>
              <a:rPr lang="hu-HU" b="1" i="1" dirty="0" smtClean="0"/>
              <a:t> </a:t>
            </a:r>
            <a:r>
              <a:rPr lang="hu-HU" b="1" i="1" dirty="0" err="1" smtClean="0"/>
              <a:t>well-functioning</a:t>
            </a:r>
            <a:endParaRPr lang="hu-HU" b="1" i="1" dirty="0"/>
          </a:p>
        </p:txBody>
      </p:sp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:\Atika Meló\PPT\20180423photo-laszlo-mudra--hiih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705" y="23751"/>
            <a:ext cx="12712210" cy="7150618"/>
          </a:xfrm>
          <a:prstGeom prst="rect">
            <a:avLst/>
          </a:prstGeom>
          <a:noFill/>
        </p:spPr>
      </p:pic>
      <p:pic>
        <p:nvPicPr>
          <p:cNvPr id="1026" name="Picture 2" descr="H:\Atika Meló\PPT\Felső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2191999" cy="638355"/>
          </a:xfrm>
          <a:prstGeom prst="rect">
            <a:avLst/>
          </a:prstGeom>
          <a:noFill/>
        </p:spPr>
      </p:pic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1" name="Picture 3" descr="H:\Atika Meló\PPT\logo_feher_lo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386" y="23751"/>
            <a:ext cx="2217323" cy="593766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1932820"/>
            <a:ext cx="5927407" cy="3649811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7386320" y="1932820"/>
            <a:ext cx="428752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Sponsors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need</a:t>
            </a:r>
            <a:r>
              <a:rPr lang="hu-HU" sz="2400" b="1" dirty="0" smtClean="0"/>
              <a:t> an </a:t>
            </a:r>
            <a:r>
              <a:rPr lang="hu-HU" sz="2400" b="1" dirty="0" err="1" smtClean="0"/>
              <a:t>activation</a:t>
            </a:r>
            <a:r>
              <a:rPr lang="hu-HU" sz="2400" b="1" dirty="0" smtClean="0"/>
              <a:t> map:</a:t>
            </a:r>
          </a:p>
          <a:p>
            <a:endParaRPr lang="hu-HU" dirty="0"/>
          </a:p>
          <a:p>
            <a:r>
              <a:rPr lang="hu-HU" dirty="0" err="1" smtClean="0"/>
              <a:t>Sponsors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platform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reach</a:t>
            </a:r>
            <a:r>
              <a:rPr lang="hu-HU" dirty="0" smtClean="0"/>
              <a:t>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audiences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channels</a:t>
            </a:r>
            <a:r>
              <a:rPr lang="hu-HU" dirty="0" smtClean="0"/>
              <a:t> :</a:t>
            </a:r>
          </a:p>
          <a:p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 smtClean="0"/>
              <a:t>Own</a:t>
            </a:r>
            <a:r>
              <a:rPr lang="hu-HU" dirty="0" smtClean="0"/>
              <a:t> </a:t>
            </a:r>
            <a:r>
              <a:rPr lang="hu-HU" dirty="0" err="1" smtClean="0"/>
              <a:t>employees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VIP </a:t>
            </a:r>
            <a:r>
              <a:rPr lang="hu-HU" dirty="0" err="1" smtClean="0"/>
              <a:t>partners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Prospect</a:t>
            </a:r>
            <a:r>
              <a:rPr lang="hu-HU" dirty="0" smtClean="0"/>
              <a:t> business </a:t>
            </a:r>
            <a:r>
              <a:rPr lang="hu-HU" dirty="0" err="1" smtClean="0"/>
              <a:t>partners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sponsors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fans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New </a:t>
            </a:r>
            <a:r>
              <a:rPr lang="hu-HU" dirty="0" err="1" smtClean="0"/>
              <a:t>potential</a:t>
            </a:r>
            <a:r>
              <a:rPr lang="hu-HU" dirty="0" smtClean="0"/>
              <a:t> </a:t>
            </a:r>
            <a:r>
              <a:rPr lang="hu-HU" dirty="0" err="1" smtClean="0"/>
              <a:t>clients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68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tika Meló\PPT\Felső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1999" cy="638355"/>
          </a:xfrm>
          <a:prstGeom prst="rect">
            <a:avLst/>
          </a:prstGeom>
          <a:noFill/>
        </p:spPr>
      </p:pic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Google Shape;826;p49"/>
          <p:cNvSpPr txBox="1"/>
          <p:nvPr/>
        </p:nvSpPr>
        <p:spPr>
          <a:xfrm>
            <a:off x="4139362" y="1417228"/>
            <a:ext cx="8052638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u-HU" sz="2400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What</a:t>
            </a:r>
            <a:r>
              <a:rPr lang="hu-HU" sz="2400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</a:t>
            </a:r>
            <a:r>
              <a:rPr lang="hu-HU" sz="2400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causes</a:t>
            </a:r>
            <a:r>
              <a:rPr lang="hu-HU" sz="2400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</a:t>
            </a:r>
            <a:r>
              <a:rPr lang="hu-HU" sz="2400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headches</a:t>
            </a:r>
            <a:r>
              <a:rPr lang="hu-HU" sz="2400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</a:t>
            </a:r>
            <a:r>
              <a:rPr lang="hu-HU" sz="2400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for</a:t>
            </a:r>
            <a:r>
              <a:rPr lang="hu-HU" sz="2400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</a:t>
            </a:r>
            <a:r>
              <a:rPr lang="hu-HU" sz="2400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sponsors</a:t>
            </a:r>
            <a:r>
              <a:rPr lang="hu-HU" sz="2400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?</a:t>
            </a:r>
          </a:p>
          <a:p>
            <a:pPr lvl="0"/>
            <a:endParaRPr lang="hu-HU" b="1" spc="3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bel"/>
              <a:sym typeface="Abel"/>
            </a:endParaRPr>
          </a:p>
          <a:p>
            <a:pPr lvl="0"/>
            <a:r>
              <a:rPr lang="hu-HU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Potential</a:t>
            </a:r>
            <a:r>
              <a:rPr lang="hu-HU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</a:t>
            </a:r>
            <a:r>
              <a:rPr lang="hu-HU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risks</a:t>
            </a:r>
            <a:r>
              <a:rPr lang="hu-HU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of </a:t>
            </a:r>
            <a:r>
              <a:rPr lang="hu-HU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sponsorship</a:t>
            </a:r>
            <a:endParaRPr b="1" spc="3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bel"/>
              <a:sym typeface="Abel"/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4203370" y="2378898"/>
            <a:ext cx="7674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the chosen team </a:t>
            </a:r>
            <a:r>
              <a:rPr lang="en-US" b="1" dirty="0"/>
              <a:t>does not bring the expected result</a:t>
            </a:r>
            <a:r>
              <a:rPr lang="en-US" dirty="0"/>
              <a:t>s in the exact field of sport it can have a negative effect </a:t>
            </a:r>
            <a:r>
              <a:rPr lang="hu-HU" dirty="0" err="1" smtClean="0"/>
              <a:t>on</a:t>
            </a:r>
            <a:r>
              <a:rPr lang="en-US" dirty="0" smtClean="0"/>
              <a:t> </a:t>
            </a:r>
            <a:r>
              <a:rPr lang="en-US" dirty="0"/>
              <a:t>the sponsor company’s brand image (in terms of associations), that might leads to loosing customers or brand </a:t>
            </a:r>
            <a:r>
              <a:rPr lang="en-US" dirty="0" smtClean="0"/>
              <a:t>recognition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Supporting </a:t>
            </a:r>
            <a:r>
              <a:rPr lang="en-US" dirty="0"/>
              <a:t>a team means dividing the financial resources into more parts and allocate it for different areas. As a result, some parts might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detriment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Sensitivity </a:t>
            </a:r>
            <a:r>
              <a:rPr lang="en-US" dirty="0"/>
              <a:t>in terms of </a:t>
            </a:r>
            <a:r>
              <a:rPr lang="en-US" b="1" dirty="0"/>
              <a:t>public opinion and social-political </a:t>
            </a:r>
            <a:r>
              <a:rPr lang="en-US" b="1" dirty="0" smtClean="0"/>
              <a:t>environment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Sensitivity </a:t>
            </a:r>
            <a:r>
              <a:rPr lang="en-US" dirty="0"/>
              <a:t>toward the </a:t>
            </a:r>
            <a:r>
              <a:rPr lang="en-US" b="1" dirty="0" err="1"/>
              <a:t>behaviour</a:t>
            </a:r>
            <a:r>
              <a:rPr lang="en-US" b="1" dirty="0"/>
              <a:t> of the team and also </a:t>
            </a:r>
            <a:r>
              <a:rPr lang="en-US" b="1" dirty="0" smtClean="0"/>
              <a:t>individuals</a:t>
            </a:r>
            <a:endParaRPr lang="en-US" b="1" dirty="0"/>
          </a:p>
        </p:txBody>
      </p:sp>
      <p:pic>
        <p:nvPicPr>
          <p:cNvPr id="27" name="Google Shape;832;p49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128696" y="815727"/>
            <a:ext cx="3780412" cy="567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3" descr="H:\Atika Meló\PPT\logo_feher_lo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386" y="23751"/>
            <a:ext cx="2217323" cy="593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tika Meló\PPT\Felső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1999" cy="638355"/>
          </a:xfrm>
          <a:prstGeom prst="rect">
            <a:avLst/>
          </a:prstGeom>
          <a:noFill/>
        </p:spPr>
      </p:pic>
      <p:sp>
        <p:nvSpPr>
          <p:cNvPr id="3" name="AutoShape 2" descr="http://www.jegkorongblog.hu/wp-content/gallery/u18-nok-a-vb/ml_121220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" name="Picture 3" descr="H:\Atika Meló\PPT\logo_feher_lo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86" y="23751"/>
            <a:ext cx="2217323" cy="593766"/>
          </a:xfrm>
          <a:prstGeom prst="rect">
            <a:avLst/>
          </a:prstGeom>
          <a:noFill/>
        </p:spPr>
      </p:pic>
      <p:sp>
        <p:nvSpPr>
          <p:cNvPr id="8" name="Google Shape;769;p46"/>
          <p:cNvSpPr txBox="1">
            <a:spLocks noGrp="1"/>
          </p:cNvSpPr>
          <p:nvPr>
            <p:ph type="ctrTitle"/>
          </p:nvPr>
        </p:nvSpPr>
        <p:spPr>
          <a:xfrm>
            <a:off x="155575" y="870509"/>
            <a:ext cx="1251394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What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do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the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sponsor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expect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form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their</a:t>
            </a:r>
            <a:r>
              <a:rPr lang="hu-HU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 partner?</a:t>
            </a:r>
            <a:endParaRPr sz="2800" b="1" dirty="0">
              <a:solidFill>
                <a:srgbClr val="FFC0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4" name="Google Shape;1142;p52"/>
          <p:cNvSpPr txBox="1">
            <a:spLocks/>
          </p:cNvSpPr>
          <p:nvPr/>
        </p:nvSpPr>
        <p:spPr>
          <a:xfrm>
            <a:off x="307975" y="1816709"/>
            <a:ext cx="7648105" cy="43652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lvl="0" indent="-2984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⬣"/>
              <a:defRPr/>
            </a:pP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The candidate should always be up to date with the important </a:t>
            </a:r>
            <a:r>
              <a:rPr lang="en-US" sz="1600" b="1" dirty="0" err="1">
                <a:uFill>
                  <a:noFill/>
                </a:uFill>
                <a:latin typeface="Verdana" pitchFamily="34" charset="0"/>
                <a:ea typeface="Verdana" pitchFamily="34" charset="0"/>
              </a:rPr>
              <a:t>datas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 in the exact sport. (the popularity of the sport, the number of people that can be reached via TV, or live streaming, the number of people who follow the sport regularly)</a:t>
            </a:r>
          </a:p>
          <a:p>
            <a:pPr marL="457200" lvl="0" indent="-2984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⬣"/>
              <a:defRPr/>
            </a:pP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The candidate s</a:t>
            </a:r>
            <a:r>
              <a:rPr lang="en-US" sz="1600" b="1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hould not have an already existing sponsorship agreement in the same segment 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while searching for a new </a:t>
            </a:r>
            <a:r>
              <a:rPr lang="en-US" sz="1600" dirty="0" smtClean="0">
                <a:uFill>
                  <a:noFill/>
                </a:uFill>
                <a:latin typeface="Verdana" pitchFamily="34" charset="0"/>
                <a:ea typeface="Verdana" pitchFamily="34" charset="0"/>
              </a:rPr>
              <a:t>sponsor</a:t>
            </a:r>
            <a:endParaRPr lang="en-US" sz="1600" dirty="0">
              <a:uFill>
                <a:noFill/>
              </a:uFill>
              <a:latin typeface="Verdana" pitchFamily="34" charset="0"/>
              <a:ea typeface="Verdana" pitchFamily="34" charset="0"/>
            </a:endParaRPr>
          </a:p>
          <a:p>
            <a:pPr marL="457200" lvl="0" indent="-2984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⬣"/>
              <a:defRPr/>
            </a:pP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The </a:t>
            </a:r>
            <a:r>
              <a:rPr lang="en-US" sz="1600" b="1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brand image 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of the sponsor company always have to be kept in mind </a:t>
            </a:r>
          </a:p>
          <a:p>
            <a:pPr marL="457200" lvl="0" indent="-2984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⬣"/>
              <a:defRPr/>
            </a:pP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The </a:t>
            </a:r>
            <a:r>
              <a:rPr lang="en-US" sz="1600" dirty="0" err="1">
                <a:uFill>
                  <a:noFill/>
                </a:uFill>
                <a:latin typeface="Verdana" pitchFamily="34" charset="0"/>
                <a:ea typeface="Verdana" pitchFamily="34" charset="0"/>
              </a:rPr>
              <a:t>sponsoration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 activity always have to </a:t>
            </a:r>
            <a:r>
              <a:rPr lang="en-US" sz="1600" b="1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be measured continuously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 and have to be compared with the </a:t>
            </a:r>
            <a:r>
              <a:rPr lang="en-US" sz="1600" dirty="0" err="1">
                <a:uFill>
                  <a:noFill/>
                </a:uFill>
                <a:latin typeface="Verdana" pitchFamily="34" charset="0"/>
                <a:ea typeface="Verdana" pitchFamily="34" charset="0"/>
              </a:rPr>
              <a:t>datas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 before the actions. </a:t>
            </a:r>
          </a:p>
          <a:p>
            <a:pPr marL="457200" lvl="0" indent="-2984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⬣"/>
              <a:defRPr/>
            </a:pP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The candidate always have to </a:t>
            </a:r>
            <a:r>
              <a:rPr lang="en-US" sz="1600" b="1" dirty="0" smtClean="0">
                <a:uFill>
                  <a:noFill/>
                </a:uFill>
                <a:latin typeface="Verdana" pitchFamily="34" charset="0"/>
                <a:ea typeface="Verdana" pitchFamily="34" charset="0"/>
              </a:rPr>
              <a:t>cooperate 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with the sponsor and make plans or decisions together </a:t>
            </a:r>
          </a:p>
          <a:p>
            <a:pPr marL="457200" lvl="0" indent="-2984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⬣"/>
              <a:defRPr/>
            </a:pP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The candidate should designate an </a:t>
            </a:r>
            <a:r>
              <a:rPr lang="en-US" sz="1600" b="1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official person </a:t>
            </a:r>
            <a:r>
              <a:rPr lang="en-US" sz="1600" dirty="0">
                <a:uFill>
                  <a:noFill/>
                </a:uFill>
                <a:latin typeface="Verdana" pitchFamily="34" charset="0"/>
                <a:ea typeface="Verdana" pitchFamily="34" charset="0"/>
              </a:rPr>
              <a:t>who is in charge of the relationship between the </a:t>
            </a:r>
            <a:r>
              <a:rPr lang="en-US" sz="1600" dirty="0" smtClean="0">
                <a:uFill>
                  <a:noFill/>
                </a:uFill>
                <a:latin typeface="Verdana" pitchFamily="34" charset="0"/>
                <a:ea typeface="Verdana" pitchFamily="34" charset="0"/>
              </a:rPr>
              <a:t>partners</a:t>
            </a:r>
            <a:endParaRPr lang="en-US" sz="1600" dirty="0">
              <a:uFill>
                <a:noFill/>
              </a:u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8195" name="Picture 3" descr="H:\Atika Meló\PPT\IMG_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5360" y="3562520"/>
            <a:ext cx="4943218" cy="3295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8">
            <a:extLst>
              <a:ext uri="{FF2B5EF4-FFF2-40B4-BE49-F238E27FC236}">
                <a16:creationId xmlns="" xmlns:a16="http://schemas.microsoft.com/office/drawing/2014/main" id="{982F8833-FA5A-694B-A98A-0F243C37E4E6}"/>
              </a:ext>
            </a:extLst>
          </p:cNvPr>
          <p:cNvSpPr txBox="1"/>
          <p:nvPr/>
        </p:nvSpPr>
        <p:spPr>
          <a:xfrm>
            <a:off x="1237171" y="567265"/>
            <a:ext cx="762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MAGYAR JÉGKORONG SZÖVETSÉG</a:t>
            </a:r>
          </a:p>
        </p:txBody>
      </p:sp>
      <p:pic>
        <p:nvPicPr>
          <p:cNvPr id="3074" name="Picture 2" descr="H:\Atika Meló\PPT\alsó_fé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5202936"/>
            <a:ext cx="12192000" cy="1761743"/>
          </a:xfrm>
          <a:prstGeom prst="rect">
            <a:avLst/>
          </a:prstGeom>
          <a:noFill/>
        </p:spPr>
      </p:pic>
      <p:sp>
        <p:nvSpPr>
          <p:cNvPr id="8" name="Google Shape;189;p33"/>
          <p:cNvSpPr txBox="1">
            <a:spLocks noGrp="1"/>
          </p:cNvSpPr>
          <p:nvPr>
            <p:ph type="subTitle" idx="1"/>
          </p:nvPr>
        </p:nvSpPr>
        <p:spPr>
          <a:xfrm>
            <a:off x="0" y="847244"/>
            <a:ext cx="10417213" cy="2798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spcBef>
                <a:spcPts val="0"/>
              </a:spcBef>
            </a:pPr>
            <a:r>
              <a:rPr lang="en-US" sz="1800" dirty="0">
                <a:latin typeface="Verdana" pitchFamily="34" charset="0"/>
                <a:ea typeface="Verdana" pitchFamily="34" charset="0"/>
              </a:rPr>
              <a:t>•	A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women</a:t>
            </a:r>
            <a:r>
              <a:rPr lang="hu-HU" sz="1800" dirty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team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in ice hockey is really special, a </a:t>
            </a:r>
            <a:r>
              <a:rPr lang="en-US" sz="1800" b="1" dirty="0">
                <a:latin typeface="Verdana" pitchFamily="34" charset="0"/>
                <a:ea typeface="Verdana" pitchFamily="34" charset="0"/>
              </a:rPr>
              <a:t>great asset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in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now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a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days.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The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women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 team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perfectly shows that they manage to do this sport, despite it is a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t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o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ugh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and hard sport with lots of contact and collision between the players in the field. </a:t>
            </a:r>
          </a:p>
          <a:p>
            <a:pPr lvl="0" algn="just">
              <a:spcBef>
                <a:spcPts val="0"/>
              </a:spcBef>
            </a:pPr>
            <a:r>
              <a:rPr lang="en-US" sz="1800" dirty="0">
                <a:latin typeface="Verdana" pitchFamily="34" charset="0"/>
                <a:ea typeface="Verdana" pitchFamily="34" charset="0"/>
              </a:rPr>
              <a:t>•	A sponsor company can attract many positive association if it supports a team of young players. </a:t>
            </a:r>
          </a:p>
          <a:p>
            <a:pPr lvl="0" algn="just">
              <a:spcBef>
                <a:spcPts val="0"/>
              </a:spcBef>
            </a:pPr>
            <a:r>
              <a:rPr lang="en-US" sz="1800" dirty="0">
                <a:latin typeface="Verdana" pitchFamily="34" charset="0"/>
                <a:ea typeface="Verdana" pitchFamily="34" charset="0"/>
              </a:rPr>
              <a:t>•	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Our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world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is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full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of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changes, aspirations and movements. The concept of a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women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hockey team is unique, inspiring, and it has a huge actuality in terms of the current changes 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of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the world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.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It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can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attract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the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attention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of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bigger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companies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as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well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.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 </a:t>
            </a:r>
            <a:endParaRPr lang="en-US" sz="1800" dirty="0">
              <a:latin typeface="Verdana" pitchFamily="34" charset="0"/>
              <a:ea typeface="Verdana" pitchFamily="34" charset="0"/>
            </a:endParaRPr>
          </a:p>
          <a:p>
            <a:pPr lvl="0" algn="just">
              <a:spcBef>
                <a:spcPts val="0"/>
              </a:spcBef>
            </a:pPr>
            <a:r>
              <a:rPr lang="en-US" sz="1800" dirty="0">
                <a:latin typeface="Verdana" pitchFamily="34" charset="0"/>
                <a:ea typeface="Verdana" pitchFamily="34" charset="0"/>
              </a:rPr>
              <a:t>•	The role of social media is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extremely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increasing.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It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gives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the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possibilty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to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users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to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express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themselfs</a:t>
            </a:r>
            <a:r>
              <a:rPr lang="hu-HU" sz="1800" dirty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effectively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.</a:t>
            </a:r>
            <a:r>
              <a:rPr lang="hu-HU" sz="1800" dirty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Using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this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tendency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can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be a good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opportunity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for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making the team more and more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popular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on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the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internet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.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Many people can see the posts, live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streaming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of the matches, and they also can share or tell the contents to friends. </a:t>
            </a:r>
          </a:p>
          <a:p>
            <a:pPr lvl="0" algn="just">
              <a:spcBef>
                <a:spcPts val="0"/>
              </a:spcBef>
            </a:pPr>
            <a:r>
              <a:rPr lang="en-US" sz="1800" dirty="0">
                <a:latin typeface="Verdana" pitchFamily="34" charset="0"/>
                <a:ea typeface="Verdana" pitchFamily="34" charset="0"/>
              </a:rPr>
              <a:t>•	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It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is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getting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more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popular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for</a:t>
            </a:r>
            <a:r>
              <a:rPr lang="hu-HU" sz="1800" dirty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sponsors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to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stand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next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to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b="1" dirty="0" err="1" smtClean="0">
                <a:latin typeface="Verdana" pitchFamily="34" charset="0"/>
                <a:ea typeface="Verdana" pitchFamily="34" charset="0"/>
              </a:rPr>
              <a:t>gender</a:t>
            </a:r>
            <a:r>
              <a:rPr lang="hu-HU" sz="18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b="1" dirty="0" err="1" smtClean="0">
                <a:latin typeface="Verdana" pitchFamily="34" charset="0"/>
                <a:ea typeface="Verdana" pitchFamily="34" charset="0"/>
              </a:rPr>
              <a:t>equality</a:t>
            </a:r>
            <a:r>
              <a:rPr lang="hu-HU" sz="18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and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to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cooparte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with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women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teams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in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sports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.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Many </a:t>
            </a:r>
            <a:r>
              <a:rPr lang="en-US" sz="1800" dirty="0">
                <a:latin typeface="Verdana" pitchFamily="34" charset="0"/>
                <a:ea typeface="Verdana" pitchFamily="34" charset="0"/>
              </a:rPr>
              <a:t>famous brand built up sponsorship relations with women team or </a:t>
            </a:r>
            <a:r>
              <a:rPr lang="en-US" sz="1800" dirty="0" smtClean="0">
                <a:latin typeface="Verdana" pitchFamily="34" charset="0"/>
                <a:ea typeface="Verdana" pitchFamily="34" charset="0"/>
              </a:rPr>
              <a:t>individuals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.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Also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many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famous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clubs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has a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women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team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besides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the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men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hu-HU" sz="1800" dirty="0" err="1" smtClean="0">
                <a:latin typeface="Verdana" pitchFamily="34" charset="0"/>
                <a:ea typeface="Verdana" pitchFamily="34" charset="0"/>
              </a:rPr>
              <a:t>team</a:t>
            </a:r>
            <a:r>
              <a:rPr lang="hu-HU" sz="1800" dirty="0" smtClean="0">
                <a:latin typeface="Verdana" pitchFamily="34" charset="0"/>
                <a:ea typeface="Verdana" pitchFamily="34" charset="0"/>
              </a:rPr>
              <a:t>. </a:t>
            </a:r>
            <a:endParaRPr lang="en-US" sz="18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" name="Google Shape;189;p33"/>
          <p:cNvSpPr txBox="1">
            <a:spLocks/>
          </p:cNvSpPr>
          <p:nvPr/>
        </p:nvSpPr>
        <p:spPr>
          <a:xfrm>
            <a:off x="1237171" y="5797296"/>
            <a:ext cx="9464040" cy="13309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„The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faith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to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move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mountains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begins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with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the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patience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to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sift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sand</a:t>
            </a:r>
            <a:r>
              <a:rPr kumimoji="0" lang="hu-H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.”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2" name="Google Shape;769;p46"/>
          <p:cNvSpPr txBox="1">
            <a:spLocks/>
          </p:cNvSpPr>
          <p:nvPr/>
        </p:nvSpPr>
        <p:spPr>
          <a:xfrm>
            <a:off x="127880" y="94165"/>
            <a:ext cx="11960488" cy="94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You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 </a:t>
            </a: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have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 a </a:t>
            </a: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great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 „</a:t>
            </a: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product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” </a:t>
            </a: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at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 </a:t>
            </a: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your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 </a:t>
            </a:r>
            <a:r>
              <a:rPr lang="hu-HU" sz="3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hands</a:t>
            </a:r>
            <a:r>
              <a:rPr lang="hu-HU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+mj-cs"/>
              </a:rPr>
              <a:t>!!!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6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8120" y="230695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1D1C1C"/>
                </a:solidFill>
                <a:latin typeface="SofiaPro"/>
              </a:rPr>
              <a:t>Nike released an ad hours later showing highlights of the tournament and reminding the world that women’s rights are everyone’s rights.</a:t>
            </a:r>
            <a:endParaRPr lang="hu-HU" sz="1400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228599"/>
            <a:ext cx="3958771" cy="207835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556760" y="792480"/>
            <a:ext cx="4899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Women’s World Cup championship against the Netherlands on Sunday and know that the US team won 2-0 in a nail-biting game.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6861" y="5616414"/>
            <a:ext cx="4754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Famous</a:t>
            </a:r>
            <a:r>
              <a:rPr lang="hu-HU" dirty="0" smtClean="0"/>
              <a:t> </a:t>
            </a:r>
            <a:r>
              <a:rPr lang="hu-HU" dirty="0" err="1" smtClean="0"/>
              <a:t>brands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Nike, Adidas, Budweiser and </a:t>
            </a:r>
            <a:r>
              <a:rPr lang="hu-HU" dirty="0" err="1" smtClean="0"/>
              <a:t>Lucozade</a:t>
            </a:r>
            <a:r>
              <a:rPr lang="hu-HU" dirty="0" smtClean="0"/>
              <a:t> Sport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showed</a:t>
            </a:r>
            <a:r>
              <a:rPr lang="hu-HU" dirty="0" smtClean="0"/>
              <a:t> </a:t>
            </a:r>
            <a:r>
              <a:rPr lang="hu-HU" dirty="0" err="1" smtClean="0"/>
              <a:t>support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gender-equal</a:t>
            </a:r>
            <a:r>
              <a:rPr lang="hu-HU" dirty="0" smtClean="0"/>
              <a:t> sporting </a:t>
            </a:r>
            <a:r>
              <a:rPr lang="hu-HU" dirty="0" err="1" smtClean="0"/>
              <a:t>future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supporting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FIFA </a:t>
            </a:r>
            <a:r>
              <a:rPr lang="hu-HU" dirty="0" err="1" smtClean="0"/>
              <a:t>Women’s</a:t>
            </a:r>
            <a:r>
              <a:rPr lang="hu-HU" dirty="0" smtClean="0"/>
              <a:t> World </a:t>
            </a:r>
            <a:r>
              <a:rPr lang="hu-HU" dirty="0" err="1" smtClean="0"/>
              <a:t>Cup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France.  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" y="3082764"/>
            <a:ext cx="4514850" cy="253365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062472" y="5760720"/>
            <a:ext cx="5852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The top 30 </a:t>
            </a:r>
            <a:r>
              <a:rPr lang="hu-HU" dirty="0" err="1" smtClean="0"/>
              <a:t>women</a:t>
            </a:r>
            <a:r>
              <a:rPr lang="hu-HU" dirty="0" smtClean="0"/>
              <a:t> </a:t>
            </a:r>
            <a:r>
              <a:rPr lang="hu-HU" dirty="0" err="1" smtClean="0"/>
              <a:t>tennis</a:t>
            </a:r>
            <a:r>
              <a:rPr lang="hu-HU" dirty="0" smtClean="0"/>
              <a:t> </a:t>
            </a:r>
            <a:r>
              <a:rPr lang="hu-HU" dirty="0" err="1" smtClean="0"/>
              <a:t>player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haves</a:t>
            </a:r>
            <a:r>
              <a:rPr lang="hu-HU" dirty="0" smtClean="0"/>
              <a:t> </a:t>
            </a:r>
            <a:r>
              <a:rPr lang="hu-HU" dirty="0" err="1" smtClean="0"/>
              <a:t>big</a:t>
            </a:r>
            <a:r>
              <a:rPr lang="hu-HU" dirty="0" smtClean="0"/>
              <a:t> </a:t>
            </a:r>
            <a:r>
              <a:rPr lang="hu-HU" dirty="0" err="1" smtClean="0"/>
              <a:t>brands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sponsor</a:t>
            </a:r>
            <a:r>
              <a:rPr lang="hu-HU" dirty="0" smtClean="0"/>
              <a:t> ( Nike, Adidas and </a:t>
            </a:r>
            <a:r>
              <a:rPr lang="hu-HU" dirty="0" err="1" smtClean="0"/>
              <a:t>Fila</a:t>
            </a:r>
            <a:r>
              <a:rPr lang="hu-HU" dirty="0" smtClean="0"/>
              <a:t>, </a:t>
            </a:r>
            <a:r>
              <a:rPr lang="hu-HU" dirty="0" err="1" smtClean="0"/>
              <a:t>Lacoste</a:t>
            </a:r>
            <a:r>
              <a:rPr lang="hu-HU" dirty="0" smtClean="0"/>
              <a:t>, </a:t>
            </a:r>
            <a:r>
              <a:rPr lang="hu-HU" dirty="0" err="1" smtClean="0"/>
              <a:t>Asics</a:t>
            </a:r>
            <a:r>
              <a:rPr lang="hu-HU" dirty="0" smtClean="0"/>
              <a:t>, New </a:t>
            </a:r>
            <a:r>
              <a:rPr lang="hu-HU" dirty="0" err="1" smtClean="0"/>
              <a:t>Balance</a:t>
            </a:r>
            <a:r>
              <a:rPr lang="hu-HU" dirty="0" smtClean="0"/>
              <a:t>, </a:t>
            </a:r>
            <a:r>
              <a:rPr lang="hu-HU" dirty="0" err="1" smtClean="0"/>
              <a:t>Lotto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320" y="2629875"/>
            <a:ext cx="1962912" cy="313084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998" y="3810634"/>
            <a:ext cx="2918841" cy="193973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998" y="1715985"/>
            <a:ext cx="3000416" cy="2058098"/>
          </a:xfrm>
          <a:prstGeom prst="rect">
            <a:avLst/>
          </a:prstGeom>
        </p:spPr>
      </p:pic>
      <p:sp>
        <p:nvSpPr>
          <p:cNvPr id="12" name="Google Shape;826;p49"/>
          <p:cNvSpPr txBox="1"/>
          <p:nvPr/>
        </p:nvSpPr>
        <p:spPr>
          <a:xfrm>
            <a:off x="6809410" y="-22190"/>
            <a:ext cx="3761054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u-HU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Some</a:t>
            </a:r>
            <a:r>
              <a:rPr lang="hu-HU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 </a:t>
            </a:r>
            <a:r>
              <a:rPr lang="hu-HU" b="1" spc="300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example</a:t>
            </a:r>
            <a:r>
              <a:rPr lang="hu-HU" b="1" spc="3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bel"/>
                <a:sym typeface="Abel"/>
              </a:rPr>
              <a:t>:</a:t>
            </a:r>
            <a:endParaRPr b="1" spc="3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9219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484D0AF699C408D5A903BE0D7CFF1" ma:contentTypeVersion="4" ma:contentTypeDescription="Create a new document." ma:contentTypeScope="" ma:versionID="f44abcb253f6189872d4e47f73c7fd18">
  <xsd:schema xmlns:xsd="http://www.w3.org/2001/XMLSchema" xmlns:xs="http://www.w3.org/2001/XMLSchema" xmlns:p="http://schemas.microsoft.com/office/2006/metadata/properties" xmlns:ns2="58d1527c-c039-46ae-a75c-3d70281a8ee9" targetNamespace="http://schemas.microsoft.com/office/2006/metadata/properties" ma:root="true" ma:fieldsID="fbf5444ab5dc83f6776f4fb510d6fdcc" ns2:_="">
    <xsd:import namespace="58d1527c-c039-46ae-a75c-3d70281a8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1527c-c039-46ae-a75c-3d70281a8e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52E11C-1AF6-4987-A7D7-D95083967393}"/>
</file>

<file path=customXml/itemProps2.xml><?xml version="1.0" encoding="utf-8"?>
<ds:datastoreItem xmlns:ds="http://schemas.openxmlformats.org/officeDocument/2006/customXml" ds:itemID="{ECE0FA9E-3724-47B6-BF33-9D14596988B0}"/>
</file>

<file path=customXml/itemProps3.xml><?xml version="1.0" encoding="utf-8"?>
<ds:datastoreItem xmlns:ds="http://schemas.openxmlformats.org/officeDocument/2006/customXml" ds:itemID="{E1E07A9E-05EA-4A6C-AC6C-7FC5634D0757}"/>
</file>

<file path=docProps/app.xml><?xml version="1.0" encoding="utf-8"?>
<Properties xmlns="http://schemas.openxmlformats.org/officeDocument/2006/extended-properties" xmlns:vt="http://schemas.openxmlformats.org/officeDocument/2006/docPropsVTypes">
  <TotalTime>6502</TotalTime>
  <Words>731</Words>
  <Application>Microsoft Office PowerPoint</Application>
  <PresentationFormat>Szélesvásznú</PresentationFormat>
  <Paragraphs>75</Paragraphs>
  <Slides>11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20" baseType="lpstr">
      <vt:lpstr>Abel</vt:lpstr>
      <vt:lpstr>Arial</vt:lpstr>
      <vt:lpstr>Calibri</vt:lpstr>
      <vt:lpstr>Calibri Light</vt:lpstr>
      <vt:lpstr>Open Sans</vt:lpstr>
      <vt:lpstr>SofiaPro</vt:lpstr>
      <vt:lpstr>Times New Roman</vt:lpstr>
      <vt:lpstr>Verdana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What do the sponsor expect form their partner?</vt:lpstr>
      <vt:lpstr>PowerPoint bemutató</vt:lpstr>
      <vt:lpstr>PowerPoint bemutató</vt:lpstr>
      <vt:lpstr>PowerPoint bemutató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duni vagyok</dc:creator>
  <cp:lastModifiedBy>Szabo Andrea EB_HU</cp:lastModifiedBy>
  <cp:revision>310</cp:revision>
  <dcterms:created xsi:type="dcterms:W3CDTF">2015-05-04T10:24:27Z</dcterms:created>
  <dcterms:modified xsi:type="dcterms:W3CDTF">2021-08-05T07:12:02Z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0x010100DF5484D0AF699C408D5A903BE0D7CFF1</vt:lpwstr>
  </property>
</Properties>
</file>